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oppi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rpgcLc321vFqzTlVdcSUif6i+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:notes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30/03/2023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1be4c358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1be4c358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b1be4c358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1be4c358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1be4c358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b1be4c358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1be4c358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1be4c358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b1be4c3588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1be4c3588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1be4c3588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b1be4c3588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1be4c3588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1be4c3588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b1be4c3588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1be4c3588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1be4c3588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b1be4c3588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1be4c3588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1be4c3588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b1be4c3588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1be4c3588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1be4c3588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b1be4c3588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1be4c3588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1be4c3588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b1be4c3588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1be4c3588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1be4c3588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b1be4c3588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1be4c358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1be4c358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b1be4c358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1be4c3588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1be4c3588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b1be4c3588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1be4c358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1be4c358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b1be4c3588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be4c3588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be4c3588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b1be4c3588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1be4c358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1be4c358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b1be4c358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1be4c3588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1be4c3588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b1be4c3588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1be4c3588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1be4c3588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b1be4c3588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1be4c358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1be4c358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b1be4c358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1be4c35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1be4c35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b1be4c358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" type="body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lines03">
  <p:cSld name="Blank_lines03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;p27" id="17" name="Google Shape;1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6000" y="1378178"/>
            <a:ext cx="7772400" cy="547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263525" y="6294052"/>
            <a:ext cx="1258676" cy="276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 - 09/11/2023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/>
        </p:nvSpPr>
        <p:spPr>
          <a:xfrm>
            <a:off x="952610" y="993922"/>
            <a:ext cx="5557012" cy="539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02. Meet the Team</a:t>
            </a:r>
            <a:endParaRPr/>
          </a:p>
        </p:txBody>
      </p:sp>
      <p:sp>
        <p:nvSpPr>
          <p:cNvPr id="24" name="Google Shape;24;p14"/>
          <p:cNvSpPr/>
          <p:nvPr>
            <p:ph idx="2" type="pic"/>
          </p:nvPr>
        </p:nvSpPr>
        <p:spPr>
          <a:xfrm>
            <a:off x="483573" y="2024465"/>
            <a:ext cx="2100262" cy="280907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4"/>
          <p:cNvSpPr/>
          <p:nvPr>
            <p:ph idx="3" type="pic"/>
          </p:nvPr>
        </p:nvSpPr>
        <p:spPr>
          <a:xfrm>
            <a:off x="2746468" y="2024465"/>
            <a:ext cx="2100263" cy="280907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4"/>
          <p:cNvSpPr/>
          <p:nvPr>
            <p:ph idx="4" type="pic"/>
          </p:nvPr>
        </p:nvSpPr>
        <p:spPr>
          <a:xfrm>
            <a:off x="5009365" y="2024465"/>
            <a:ext cx="2100263" cy="280907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4"/>
          <p:cNvSpPr/>
          <p:nvPr>
            <p:ph idx="5" type="pic"/>
          </p:nvPr>
        </p:nvSpPr>
        <p:spPr>
          <a:xfrm>
            <a:off x="7272260" y="2024465"/>
            <a:ext cx="2100263" cy="280907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4"/>
          <p:cNvSpPr/>
          <p:nvPr>
            <p:ph idx="6" type="pic"/>
          </p:nvPr>
        </p:nvSpPr>
        <p:spPr>
          <a:xfrm>
            <a:off x="9535155" y="2024465"/>
            <a:ext cx="2100263" cy="280907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4"/>
          <p:cNvSpPr txBox="1"/>
          <p:nvPr/>
        </p:nvSpPr>
        <p:spPr>
          <a:xfrm>
            <a:off x="263525" y="6294052"/>
            <a:ext cx="1258676" cy="276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r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- 09/11/2023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oppins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  <a:defRPr sz="20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/>
        </p:nvSpPr>
        <p:spPr>
          <a:xfrm>
            <a:off x="263525" y="6294052"/>
            <a:ext cx="1258676" cy="276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r>
              <a:rPr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- 09/11/2023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Poppins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8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  <a:defRPr sz="16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14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609600" y="92074"/>
            <a:ext cx="10972800" cy="735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oppins"/>
              <a:buNone/>
              <a:defRPr b="1" i="0" sz="2400" u="none" cap="none" strike="noStrik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&#10;&#10;Description automatically generated" id="12" name="Google Shape;12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45193" y="6262200"/>
            <a:ext cx="1183282" cy="5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 txBox="1"/>
          <p:nvPr/>
        </p:nvSpPr>
        <p:spPr>
          <a:xfrm>
            <a:off x="263525" y="6488929"/>
            <a:ext cx="1453132" cy="276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r>
              <a:rPr b="0" i="0" lang="en-GB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- 09/11/2023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Google Shape;14;p10"/>
          <p:cNvSpPr txBox="1"/>
          <p:nvPr/>
        </p:nvSpPr>
        <p:spPr>
          <a:xfrm>
            <a:off x="4529227" y="6609222"/>
            <a:ext cx="3133546" cy="276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Disclaimer: no rights can be derived from this presentation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71;p1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16867"/>
            <a:ext cx="12510050" cy="7774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39" y="1943914"/>
            <a:ext cx="4063920" cy="204624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179057" y="6364224"/>
            <a:ext cx="2628151" cy="49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oppins"/>
              <a:buNone/>
            </a:pPr>
            <a:r>
              <a:rPr b="1" lang="en-GB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Jan</a:t>
            </a:r>
            <a:r>
              <a:rPr b="1" i="0" lang="en-GB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202</a:t>
            </a:r>
            <a:r>
              <a:rPr b="1" lang="en-GB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i="0" sz="1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667050" y="625125"/>
            <a:ext cx="4857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 Forest for Predicting Commodity Futures Contract movements </a:t>
            </a:r>
            <a:endParaRPr b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oppins"/>
              <a:buNone/>
            </a:pPr>
            <a:r>
              <a:t/>
            </a:r>
            <a:endParaRPr b="1"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1be4c3588_0_21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</p:spPr>
        <p:txBody>
          <a:bodyPr anchorCtr="0" anchor="b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 processing.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b1be4c3588_0_21"/>
          <p:cNvSpPr/>
          <p:nvPr>
            <p:ph idx="2" type="pic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</p:spPr>
      </p:sp>
      <p:sp>
        <p:nvSpPr>
          <p:cNvPr id="143" name="Google Shape;143;g2b1be4c3588_0_21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Every input data has to be a picture.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10 pictures: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Price </a:t>
            </a:r>
            <a:r>
              <a:rPr lang="en-GB"/>
              <a:t>daily/monthly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Volume </a:t>
            </a:r>
            <a:r>
              <a:rPr lang="en-GB"/>
              <a:t>daily/monthly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Open </a:t>
            </a:r>
            <a:r>
              <a:rPr lang="en-GB"/>
              <a:t>Interest daily/monthly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3 sentimental pictures from ravenpack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/>
              <a:t>Bit image to indicate if the first contract is tradable. (Alpha Go </a:t>
            </a:r>
            <a:r>
              <a:rPr lang="en-GB"/>
              <a:t>inspiration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For instance, from </a:t>
            </a:r>
            <a:r>
              <a:rPr lang="en-GB"/>
              <a:t>price</a:t>
            </a:r>
            <a:r>
              <a:rPr lang="en-GB"/>
              <a:t> the features Carry, momentum can be made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But also between images.</a:t>
            </a:r>
            <a:endParaRPr/>
          </a:p>
        </p:txBody>
      </p:sp>
      <p:pic>
        <p:nvPicPr>
          <p:cNvPr id="144" name="Google Shape;144;g2b1be4c3588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387" y="787874"/>
            <a:ext cx="6631776" cy="52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b1be4c3588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1be4c3588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CNN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b1be4c3588_0_94"/>
          <p:cNvSpPr txBox="1"/>
          <p:nvPr>
            <p:ph idx="1" type="body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No pooling layers, main difference from all other papers.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Alpha go also no pooling</a:t>
            </a:r>
            <a:endParaRPr/>
          </a:p>
        </p:txBody>
      </p:sp>
      <p:pic>
        <p:nvPicPr>
          <p:cNvPr id="153" name="Google Shape;153;g2b1be4c3588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3309788"/>
            <a:ext cx="120491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1be4c3588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1be4c3588_0_1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aking a Random Forest of CNN models</a:t>
            </a:r>
            <a:endParaRPr/>
          </a:p>
        </p:txBody>
      </p:sp>
      <p:sp>
        <p:nvSpPr>
          <p:cNvPr id="161" name="Google Shape;161;g2b1be4c3588_0_1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Dilemma: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It would be nice to tune to the latest available years, but this would also mean the model could not learn that information </a:t>
            </a:r>
            <a:r>
              <a:rPr lang="en-GB"/>
              <a:t>specifically</a:t>
            </a:r>
            <a:r>
              <a:rPr lang="en-GB"/>
              <a:t>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But taking multiple periods in the validation set would result in a lot of data that overlaps partly with the training set.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best solution I came up with is a mixture of RF and cross validation. Where each tree is a model with the exact same features, but with a varying validation set.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This gives us 10 different CNN trees for our forrest, that each have 2 years of validation data.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Each tree will predict what worked best in its time frame.</a:t>
            </a:r>
            <a:endParaRPr/>
          </a:p>
        </p:txBody>
      </p:sp>
      <p:pic>
        <p:nvPicPr>
          <p:cNvPr id="162" name="Google Shape;162;g2b1be4c3588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1be4c3588_0_1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Prediction to Portfolio</a:t>
            </a:r>
            <a:endParaRPr/>
          </a:p>
        </p:txBody>
      </p:sp>
      <p:sp>
        <p:nvSpPr>
          <p:cNvPr id="169" name="Google Shape;169;g2b1be4c3588_0_115"/>
          <p:cNvSpPr txBox="1"/>
          <p:nvPr>
            <p:ph idx="1" type="body"/>
          </p:nvPr>
        </p:nvSpPr>
        <p:spPr>
          <a:xfrm>
            <a:off x="838200" y="1825625"/>
            <a:ext cx="10515600" cy="47424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 our approach, each commodity is subjected to a series of ten distinct predictions. These predictions are then multiplied by their corresponding accuracy scores from the validation set.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This multiplication is based on our observation of a positive correlation between validation accuracy scores and test accuracy scores in backtesting.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The total certainty score</a:t>
            </a:r>
            <a:r>
              <a:rPr lang="en-GB"/>
              <a:t>(TCS)</a:t>
            </a:r>
            <a:r>
              <a:rPr lang="en-GB"/>
              <a:t> of a commodity contract position(i):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P is the prediction of the CNN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A is the Accuracy of the validation model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This score quantifies the confidence level of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model in its prediction.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TCS of all commodities are then scaled to have an absolute sum of 6.</a:t>
            </a:r>
            <a:endParaRPr/>
          </a:p>
        </p:txBody>
      </p:sp>
      <p:pic>
        <p:nvPicPr>
          <p:cNvPr id="170" name="Google Shape;170;g2b1be4c3588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b1be4c3588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073" y="4265073"/>
            <a:ext cx="44753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1be4c3588_0_1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Backtests</a:t>
            </a:r>
            <a:endParaRPr/>
          </a:p>
        </p:txBody>
      </p:sp>
      <p:sp>
        <p:nvSpPr>
          <p:cNvPr id="178" name="Google Shape;178;g2b1be4c3588_0_130"/>
          <p:cNvSpPr txBox="1"/>
          <p:nvPr>
            <p:ph idx="1" type="body"/>
          </p:nvPr>
        </p:nvSpPr>
        <p:spPr>
          <a:xfrm>
            <a:off x="838200" y="1825625"/>
            <a:ext cx="32661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e compare our strategy with the hold strategy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(returns of going long on all listed commodities for the entire period.)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Both have a leverage of 1 for fair comparison.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1/1/2018 - 31/12/2019.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Our return: 4%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Hold return: -8%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/>
              <a:t>The Sharpe ratio of our strategy over this period is 1.43. with a drawdown of only 2%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(Backtests are unscaled)</a:t>
            </a:r>
            <a:endParaRPr/>
          </a:p>
        </p:txBody>
      </p:sp>
      <p:pic>
        <p:nvPicPr>
          <p:cNvPr id="179" name="Google Shape;179;g2b1be4c3588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5" y="1690813"/>
            <a:ext cx="752475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b1be4c3588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1be4c3588_0_1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Backtests</a:t>
            </a:r>
            <a:endParaRPr/>
          </a:p>
        </p:txBody>
      </p:sp>
      <p:sp>
        <p:nvSpPr>
          <p:cNvPr id="187" name="Google Shape;187;g2b1be4c3588_0_146"/>
          <p:cNvSpPr txBox="1"/>
          <p:nvPr>
            <p:ph idx="1" type="body"/>
          </p:nvPr>
        </p:nvSpPr>
        <p:spPr>
          <a:xfrm>
            <a:off x="838200" y="1825625"/>
            <a:ext cx="32661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 fontScale="92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/>
              <a:t>We compare our strategy with the hold strategy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Both have a leverage of 1 for fair comparison.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1/1/2020 - 31/12/2023.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Our return: 8%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/>
              <a:t>Hold return: 1%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/>
              <a:t>The Sharpe ratio of our strategy over this period is 1.64. with a drawdown of only 3%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(Backtests are unscaled) a drawdown of only 3%</a:t>
            </a:r>
            <a:endParaRPr/>
          </a:p>
        </p:txBody>
      </p:sp>
      <p:pic>
        <p:nvPicPr>
          <p:cNvPr id="188" name="Google Shape;188;g2b1be4c3588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5" y="1690813"/>
            <a:ext cx="752475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b1be4c3588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75" y="1690825"/>
            <a:ext cx="7524750" cy="426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b1be4c3588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be4c3588_0_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Paper trading</a:t>
            </a:r>
            <a:endParaRPr/>
          </a:p>
        </p:txBody>
      </p:sp>
      <p:sp>
        <p:nvSpPr>
          <p:cNvPr id="197" name="Google Shape;197;g2b1be4c3588_0_136"/>
          <p:cNvSpPr txBox="1"/>
          <p:nvPr>
            <p:ph idx="1" type="body"/>
          </p:nvPr>
        </p:nvSpPr>
        <p:spPr>
          <a:xfrm>
            <a:off x="838200" y="1825625"/>
            <a:ext cx="39210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Outperforms holt.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High </a:t>
            </a:r>
            <a:r>
              <a:rPr lang="en-GB"/>
              <a:t>volatility</a:t>
            </a:r>
            <a:r>
              <a:rPr lang="en-GB"/>
              <a:t> (leverage 6)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Somewhat correlated with hold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12.5% returns in 19 days </a:t>
            </a:r>
            <a:endParaRPr/>
          </a:p>
        </p:txBody>
      </p:sp>
      <p:pic>
        <p:nvPicPr>
          <p:cNvPr id="198" name="Google Shape;198;g2b1be4c3588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25" y="1327702"/>
            <a:ext cx="6799975" cy="48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b1be4c3588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5"/>
            <a:ext cx="2264675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1be4c3588_0_158"/>
          <p:cNvSpPr txBox="1"/>
          <p:nvPr>
            <p:ph type="title"/>
          </p:nvPr>
        </p:nvSpPr>
        <p:spPr>
          <a:xfrm>
            <a:off x="838200" y="165100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Trades are still open</a:t>
            </a:r>
            <a:endParaRPr/>
          </a:p>
        </p:txBody>
      </p:sp>
      <p:sp>
        <p:nvSpPr>
          <p:cNvPr id="206" name="Google Shape;206;g2b1be4c3588_0_158"/>
          <p:cNvSpPr txBox="1"/>
          <p:nvPr>
            <p:ph idx="1" type="body"/>
          </p:nvPr>
        </p:nvSpPr>
        <p:spPr>
          <a:xfrm>
            <a:off x="838213" y="1435100"/>
            <a:ext cx="30798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This suggests the correctly predicted signals carry on longer than 2 weeks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Long and short correct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&gt;40% </a:t>
            </a:r>
            <a:r>
              <a:rPr lang="en-GB"/>
              <a:t>return</a:t>
            </a:r>
            <a:r>
              <a:rPr lang="en-GB"/>
              <a:t> </a:t>
            </a:r>
            <a:endParaRPr/>
          </a:p>
        </p:txBody>
      </p:sp>
      <p:pic>
        <p:nvPicPr>
          <p:cNvPr id="207" name="Google Shape;207;g2b1be4c3588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00" y="1122675"/>
            <a:ext cx="8020050" cy="51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b1be4c3588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99" y="3793625"/>
            <a:ext cx="2210285" cy="25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b1be4c3588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b1be4c3588_0_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025" y="1129425"/>
            <a:ext cx="8150237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be4c3588_0_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Further research and improvements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b1be4c3588_0_109"/>
          <p:cNvSpPr txBox="1"/>
          <p:nvPr>
            <p:ph idx="1" type="body"/>
          </p:nvPr>
        </p:nvSpPr>
        <p:spPr>
          <a:xfrm>
            <a:off x="838200" y="1358900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 fontScale="70000" lnSpcReduction="20000"/>
          </a:bodyPr>
          <a:lstStyle/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More commodities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More history images (like the same month last year).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Risk metric loss instead of return based loss.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Before 2012 market was different.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One off events, example: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Big drop if china bans silver, used for usd exposure, not predictable by model, or very hard, as there is no generalisable data that shows the same one off events.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3060" lvl="0" marL="457200" rtl="0" algn="l">
              <a:spcBef>
                <a:spcPts val="1000"/>
              </a:spcBef>
              <a:spcAft>
                <a:spcPts val="0"/>
              </a:spcAft>
              <a:buSzPct val="140000"/>
              <a:buChar char="-"/>
            </a:pPr>
            <a:r>
              <a:rPr lang="en-GB"/>
              <a:t>Balanced, lower risk, as much long as short, not overly exposed.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2b1be4c358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1625"/>
            <a:ext cx="2275114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1be4c3588_0_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important decision for future work</a:t>
            </a:r>
            <a:endParaRPr/>
          </a:p>
        </p:txBody>
      </p:sp>
      <p:sp>
        <p:nvSpPr>
          <p:cNvPr id="225" name="Google Shape;225;g2b1be4c3588_0_185"/>
          <p:cNvSpPr txBox="1"/>
          <p:nvPr>
            <p:ph idx="1" type="body"/>
          </p:nvPr>
        </p:nvSpPr>
        <p:spPr>
          <a:xfrm>
            <a:off x="838200" y="1825625"/>
            <a:ext cx="56781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The most </a:t>
            </a:r>
            <a:r>
              <a:rPr lang="en-GB"/>
              <a:t>important</a:t>
            </a:r>
            <a:r>
              <a:rPr lang="en-GB"/>
              <a:t> choice is, do we: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Append all commodity data into one network? Possibility ResNets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Fine tune networks to make them commodity specific? </a:t>
            </a:r>
            <a:endParaRPr/>
          </a:p>
        </p:txBody>
      </p:sp>
      <p:pic>
        <p:nvPicPr>
          <p:cNvPr id="226" name="Google Shape;226;g2b1be4c3588_0_185"/>
          <p:cNvPicPr preferRelativeResize="0"/>
          <p:nvPr/>
        </p:nvPicPr>
        <p:blipFill rotWithShape="1">
          <a:blip r:embed="rId3">
            <a:alphaModFix/>
          </a:blip>
          <a:srcRect b="0" l="15167" r="0" t="15167"/>
          <a:stretch/>
        </p:blipFill>
        <p:spPr>
          <a:xfrm>
            <a:off x="6641875" y="1307875"/>
            <a:ext cx="5550126" cy="555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b1be4c3588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311625"/>
            <a:ext cx="1447800" cy="5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1be4c3588_0_29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Target audience is tech savvy investors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b1be4c3588_0_29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Somewhat of a sales pitch.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Practice, hopefully inspirational for Affor.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g2b1be4c358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b1be4c3588_0_29"/>
          <p:cNvSpPr txBox="1"/>
          <p:nvPr>
            <p:ph idx="12" type="sldNum"/>
          </p:nvPr>
        </p:nvSpPr>
        <p:spPr>
          <a:xfrm>
            <a:off x="263525" y="6294052"/>
            <a:ext cx="1258800" cy="276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 - 09/11/2023</a:t>
            </a:r>
            <a:endParaRPr/>
          </a:p>
        </p:txBody>
      </p:sp>
      <p:pic>
        <p:nvPicPr>
          <p:cNvPr id="69" name="Google Shape;69;g2b1be4c358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1be4c3588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234" name="Google Shape;234;g2b1be4c3588_0_1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2b1be4c3588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11625"/>
            <a:ext cx="1447800" cy="5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b1be4c3588_0_124"/>
          <p:cNvPicPr preferRelativeResize="0"/>
          <p:nvPr/>
        </p:nvPicPr>
        <p:blipFill rotWithShape="1">
          <a:blip r:embed="rId4">
            <a:alphaModFix/>
          </a:blip>
          <a:srcRect b="50999" l="0" r="0" t="0"/>
          <a:stretch/>
        </p:blipFill>
        <p:spPr>
          <a:xfrm>
            <a:off x="3130550" y="2338150"/>
            <a:ext cx="6159800" cy="301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1be4c3588_0_38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Inspiration from </a:t>
            </a:r>
            <a:r>
              <a:rPr lang="en-GB"/>
              <a:t>Alpha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b1be4c3588_0_38"/>
          <p:cNvSpPr txBox="1"/>
          <p:nvPr>
            <p:ph idx="4294967295" type="body"/>
          </p:nvPr>
        </p:nvSpPr>
        <p:spPr>
          <a:xfrm>
            <a:off x="732350" y="1690825"/>
            <a:ext cx="63342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A game as complex as chess (and Go), convincingly solved by a CNN Architecture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I assume the market is also very complex.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g2b1be4c358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b1be4c3588_0_38"/>
          <p:cNvSpPr txBox="1"/>
          <p:nvPr>
            <p:ph idx="12" type="sldNum"/>
          </p:nvPr>
        </p:nvSpPr>
        <p:spPr>
          <a:xfrm>
            <a:off x="263525" y="6294052"/>
            <a:ext cx="1258800" cy="276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 - 09/11/2023</a:t>
            </a:r>
            <a:endParaRPr/>
          </a:p>
        </p:txBody>
      </p:sp>
      <p:pic>
        <p:nvPicPr>
          <p:cNvPr id="79" name="Google Shape;79;g2b1be4c358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1be4c3588_0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5311"/>
              <a:t>Previous papers</a:t>
            </a:r>
            <a:endParaRPr sz="53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b1be4c3588_0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This paper had good </a:t>
            </a:r>
            <a:r>
              <a:rPr lang="en-GB"/>
              <a:t>results with just showing a cnn 1 dimensional graphs.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Pretty good results, but so much space is wasted.</a:t>
            </a:r>
            <a:endParaRPr/>
          </a:p>
        </p:txBody>
      </p:sp>
      <p:pic>
        <p:nvPicPr>
          <p:cNvPr id="87" name="Google Shape;87;g2b1be4c3588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6" y="2659156"/>
            <a:ext cx="10134875" cy="34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b1be4c3588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1be4c3588_0_54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</p:spPr>
        <p:txBody>
          <a:bodyPr anchorCtr="0" anchor="b" bIns="45675" lIns="45675" spcFirstLastPara="1" rIns="45675" wrap="square" tIns="456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GB"/>
              <a:t>Results of mentioned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b1be4c3588_0_54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Generally just outperforms Buy and Hold in the backtests they showed.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b1be4c3588_0_54"/>
          <p:cNvSpPr/>
          <p:nvPr>
            <p:ph idx="2" type="pic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</p:spPr>
      </p:sp>
      <p:pic>
        <p:nvPicPr>
          <p:cNvPr id="97" name="Google Shape;97;g2b1be4c3588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75" y="987425"/>
            <a:ext cx="7302174" cy="5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b1be4c3588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1be4c3588_0_64"/>
          <p:cNvSpPr txBox="1"/>
          <p:nvPr>
            <p:ph type="title"/>
          </p:nvPr>
        </p:nvSpPr>
        <p:spPr>
          <a:xfrm>
            <a:off x="767200" y="457200"/>
            <a:ext cx="3932100" cy="2222700"/>
          </a:xfrm>
          <a:prstGeom prst="rect">
            <a:avLst/>
          </a:prstGeom>
        </p:spPr>
        <p:txBody>
          <a:bodyPr anchorCtr="0" anchor="b" bIns="45675" lIns="45675" spcFirstLastPara="1" rIns="45675" wrap="square" tIns="456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GB"/>
              <a:t>The next paper does improve on using space more optimally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b1be4c3588_0_64"/>
          <p:cNvSpPr/>
          <p:nvPr>
            <p:ph idx="2" type="pic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</p:spPr>
      </p:sp>
      <p:sp>
        <p:nvSpPr>
          <p:cNvPr id="106" name="Google Shape;106;g2b1be4c3588_0_64"/>
          <p:cNvSpPr txBox="1"/>
          <p:nvPr>
            <p:ph idx="1" type="body"/>
          </p:nvPr>
        </p:nvSpPr>
        <p:spPr>
          <a:xfrm>
            <a:off x="767212" y="2679900"/>
            <a:ext cx="3932100" cy="38115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Even Though this method is more parameter efficient, the vertical dimension makes no sense, rendering it useless.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2b1be4c3588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900" y="987425"/>
            <a:ext cx="7139950" cy="48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b1be4c3588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be4c3588_0_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Results of mentioned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b1be4c3588_0_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g2b1be4c358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63" y="1521250"/>
            <a:ext cx="10862877" cy="46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b1be4c3588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1be4c3588_0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Why a CNN is a very good method for predicting commodity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b1be4c3588_0_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Enhanced feature engineering capabilities with convolutions and parameters.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main reason over other network types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Inherently good at handling time series data.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not all networks have this capability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g2b1be4c358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1be4c358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does not work out of the box</a:t>
            </a:r>
            <a:endParaRPr/>
          </a:p>
        </p:txBody>
      </p:sp>
      <p:sp>
        <p:nvSpPr>
          <p:cNvPr id="132" name="Google Shape;132;g2b1be4c358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g2b1be4c35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925" y="1985825"/>
            <a:ext cx="58293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b1be4c358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" y="1985825"/>
            <a:ext cx="5829301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b1be4c358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50" y="6311624"/>
            <a:ext cx="2781597" cy="5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ffor 2022">
  <a:themeElements>
    <a:clrScheme name="Affor 2022">
      <a:dk1>
        <a:srgbClr val="000000"/>
      </a:dk1>
      <a:lt1>
        <a:srgbClr val="001141"/>
      </a:lt1>
      <a:dk2>
        <a:srgbClr val="A7A7A7"/>
      </a:dk2>
      <a:lt2>
        <a:srgbClr val="535353"/>
      </a:lt2>
      <a:accent1>
        <a:srgbClr val="8338EC"/>
      </a:accent1>
      <a:accent2>
        <a:srgbClr val="0030B8"/>
      </a:accent2>
      <a:accent3>
        <a:srgbClr val="07F39E"/>
      </a:accent3>
      <a:accent4>
        <a:srgbClr val="FF9300"/>
      </a:accent4>
      <a:accent5>
        <a:srgbClr val="E71D36"/>
      </a:accent5>
      <a:accent6>
        <a:srgbClr val="00073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2022-11-09T18:17:28Z</dcterms:created>
  <dc:creator>Koen Ripping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0x01010034E611DFDC581D4691A741D6474042F3</vt:lpwstr>
  </property>
  <property fmtid="{D5CDD505-2E9C-101B-9397-08002B2CF9AE}" pid="3" name="MediaServiceImageTags">
    <vt:lpwstr/>
  </property>
</Properties>
</file>